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9" r:id="rId2"/>
    <p:sldId id="257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89"/>
  </p:normalViewPr>
  <p:slideViewPr>
    <p:cSldViewPr snapToGrid="0" snapToObjects="1">
      <p:cViewPr varScale="1">
        <p:scale>
          <a:sx n="121" d="100"/>
          <a:sy n="121" d="100"/>
        </p:scale>
        <p:origin x="200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Lichao_Sun/Desktop/Course/CS412/project/resul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Train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Sheet1!$H$2:$H$5</c:f>
              <c:numCache>
                <c:formatCode>General</c:formatCode>
                <c:ptCount val="4"/>
                <c:pt idx="0">
                  <c:v>0.874827152734</c:v>
                </c:pt>
                <c:pt idx="1">
                  <c:v>0.904431175361</c:v>
                </c:pt>
                <c:pt idx="2">
                  <c:v>0.93331238215</c:v>
                </c:pt>
                <c:pt idx="3">
                  <c:v>0.933123821496</c:v>
                </c:pt>
              </c:numCache>
            </c:numRef>
          </c:yVal>
          <c:smooth val="0"/>
        </c:ser>
        <c:ser>
          <c:idx val="1"/>
          <c:order val="1"/>
          <c:tx>
            <c:v>Test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Sheet1!$I$2:$I$5</c:f>
              <c:numCache>
                <c:formatCode>General</c:formatCode>
                <c:ptCount val="4"/>
                <c:pt idx="0">
                  <c:v>0.751194367614</c:v>
                </c:pt>
                <c:pt idx="1">
                  <c:v>0.758109127483</c:v>
                </c:pt>
                <c:pt idx="2">
                  <c:v>0.764018104099</c:v>
                </c:pt>
                <c:pt idx="3">
                  <c:v>0.764395272819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9168096"/>
        <c:axId val="-2129470704"/>
      </c:scatterChart>
      <c:valAx>
        <c:axId val="-21291680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Interation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9470704"/>
        <c:crosses val="autoZero"/>
        <c:crossBetween val="midCat"/>
      </c:valAx>
      <c:valAx>
        <c:axId val="-2129470704"/>
        <c:scaling>
          <c:orientation val="minMax"/>
          <c:max val="0.95"/>
          <c:min val="0.7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Accuracy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916809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61CF68-9D7E-E344-97FE-C252C7E9296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2A685F-EC29-064A-A077-CB0EE146B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9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023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77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49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63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69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282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814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377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315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96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595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999AE-BC70-B64B-95B5-6F6646BB3F2E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A1994-ADF9-B84A-9F64-77F2AFFA9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234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6203731" cy="4351338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Definition:</a:t>
            </a:r>
          </a:p>
          <a:p>
            <a:pPr lvl="1"/>
            <a:r>
              <a:rPr lang="en-US" altLang="zh-CN" dirty="0"/>
              <a:t>Linear SVM is the </a:t>
            </a:r>
            <a:r>
              <a:rPr lang="en-US" altLang="zh-CN" dirty="0" smtClean="0"/>
              <a:t>fast </a:t>
            </a:r>
            <a:r>
              <a:rPr lang="en-US" altLang="zh-CN" dirty="0"/>
              <a:t>machine learning </a:t>
            </a:r>
            <a:r>
              <a:rPr lang="en-US" altLang="zh-CN" dirty="0" smtClean="0"/>
              <a:t>algorithm </a:t>
            </a:r>
            <a:r>
              <a:rPr lang="en-US" altLang="zh-CN" dirty="0"/>
              <a:t>for solving multiclass classification problems from ultra large data sets that implements an original proprietary version of a cutting plane algorithm for designing a linear support vector machine. </a:t>
            </a:r>
            <a:r>
              <a:rPr lang="en-US" altLang="zh-CN" dirty="0" err="1"/>
              <a:t>LinearSVM</a:t>
            </a:r>
            <a:r>
              <a:rPr lang="en-US" altLang="zh-CN" dirty="0"/>
              <a:t> is a linearly scalable routine meaning that it creates an SVM model in a CPU time which scales linearly with the size of the training data </a:t>
            </a:r>
            <a:r>
              <a:rPr lang="en-US" altLang="zh-CN" dirty="0" smtClean="0"/>
              <a:t>set.</a:t>
            </a:r>
            <a:endParaRPr lang="en-US" altLang="zh-CN" dirty="0"/>
          </a:p>
          <a:p>
            <a:pPr lvl="1"/>
            <a:endParaRPr lang="en-US" altLang="zh-CN" dirty="0" smtClean="0"/>
          </a:p>
          <a:p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882" y="1825625"/>
            <a:ext cx="443191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47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Linear</a:t>
            </a:r>
            <a:r>
              <a:rPr lang="zh-CN" altLang="en-US" dirty="0" smtClean="0"/>
              <a:t> </a:t>
            </a:r>
            <a:r>
              <a:rPr lang="en-US" altLang="zh-CN" dirty="0" smtClean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max_iter</a:t>
            </a:r>
            <a:endParaRPr lang="en-US" dirty="0" smtClean="0"/>
          </a:p>
          <a:p>
            <a:pPr lvl="1"/>
            <a:r>
              <a:rPr lang="en-US" dirty="0"/>
              <a:t>The maximum number of iterations to be run</a:t>
            </a:r>
            <a:endParaRPr lang="en-US" dirty="0" smtClean="0"/>
          </a:p>
          <a:p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333985"/>
              </p:ext>
            </p:extLst>
          </p:nvPr>
        </p:nvGraphicFramePr>
        <p:xfrm>
          <a:off x="838200" y="3214688"/>
          <a:ext cx="4464926" cy="2744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14223"/>
                <a:gridCol w="1411011"/>
                <a:gridCol w="1839692"/>
              </a:tblGrid>
              <a:tr h="548936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8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Max_Iter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54893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i-FI" sz="1800" u="none" strike="noStrike">
                          <a:effectLst/>
                        </a:rPr>
                        <a:t>0.874827153</a:t>
                      </a:r>
                      <a:endParaRPr lang="fi-FI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800" u="none" strike="noStrike">
                          <a:effectLst/>
                        </a:rPr>
                        <a:t>0.751194368</a:t>
                      </a:r>
                      <a:endParaRPr lang="it-IT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54893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>
                          <a:effectLst/>
                        </a:rPr>
                        <a:t>0.904431175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0.758109127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548936"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>
                          <a:effectLst/>
                        </a:rPr>
                        <a:t>100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>
                          <a:effectLst/>
                        </a:rPr>
                        <a:t>0.933312382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0.764018104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548936"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>
                          <a:effectLst/>
                        </a:rPr>
                        <a:t>1000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>
                          <a:effectLst/>
                        </a:rPr>
                        <a:t>0.933123821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 dirty="0">
                          <a:effectLst/>
                        </a:rPr>
                        <a:t>0.764395273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2115061"/>
              </p:ext>
            </p:extLst>
          </p:nvPr>
        </p:nvGraphicFramePr>
        <p:xfrm>
          <a:off x="6096000" y="3045375"/>
          <a:ext cx="5144814" cy="3163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5083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C:</a:t>
            </a:r>
            <a:r>
              <a:rPr lang="zh-CN" altLang="en-US" dirty="0" smtClean="0"/>
              <a:t> </a:t>
            </a:r>
            <a:r>
              <a:rPr lang="en-US" dirty="0"/>
              <a:t>Penalty parameter C of the error term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Loss</a:t>
            </a:r>
            <a:r>
              <a:rPr lang="en-US" altLang="zh-CN" b="1" dirty="0" smtClean="0"/>
              <a:t>:</a:t>
            </a:r>
            <a:r>
              <a:rPr lang="zh-CN" altLang="en-US" b="1" dirty="0" smtClean="0"/>
              <a:t> </a:t>
            </a:r>
            <a:r>
              <a:rPr lang="en-US" dirty="0"/>
              <a:t>‘hinge’ or ‘</a:t>
            </a:r>
            <a:r>
              <a:rPr lang="en-US" dirty="0" err="1"/>
              <a:t>squared_hinge</a:t>
            </a:r>
            <a:r>
              <a:rPr lang="en-US" dirty="0"/>
              <a:t>’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710392"/>
              </p:ext>
            </p:extLst>
          </p:nvPr>
        </p:nvGraphicFramePr>
        <p:xfrm>
          <a:off x="6747639" y="2385848"/>
          <a:ext cx="3741684" cy="137463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47228"/>
                <a:gridCol w="1247228"/>
                <a:gridCol w="1247228"/>
              </a:tblGrid>
              <a:tr h="19465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362537">
                <a:tc>
                  <a:txBody>
                    <a:bodyPr/>
                    <a:lstStyle/>
                    <a:p>
                      <a:pPr algn="l" fontAlgn="b"/>
                      <a:r>
                        <a:rPr lang="nb-NO" sz="1800" u="none" strike="noStrike">
                          <a:effectLst/>
                        </a:rPr>
                        <a:t>0.5</a:t>
                      </a:r>
                      <a:endParaRPr lang="nb-NO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i-FI" sz="1800" u="none" strike="noStrike" dirty="0">
                          <a:effectLst/>
                        </a:rPr>
                        <a:t>0.922187304</a:t>
                      </a:r>
                      <a:endParaRPr lang="fi-FI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>
                          <a:effectLst/>
                        </a:rPr>
                        <a:t>0.773824491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36253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>
                          <a:effectLst/>
                        </a:rPr>
                        <a:t>0.933123821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>
                          <a:effectLst/>
                        </a:rPr>
                        <a:t>0.764395273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362537"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>
                          <a:effectLst/>
                        </a:rPr>
                        <a:t>2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800" u="none" strike="noStrike">
                          <a:effectLst/>
                        </a:rPr>
                        <a:t>0.940383407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 dirty="0">
                          <a:effectLst/>
                        </a:rPr>
                        <a:t>0.752325874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687672"/>
              </p:ext>
            </p:extLst>
          </p:nvPr>
        </p:nvGraphicFramePr>
        <p:xfrm>
          <a:off x="6747639" y="4320702"/>
          <a:ext cx="3741684" cy="12805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47228"/>
                <a:gridCol w="1247228"/>
                <a:gridCol w="1247228"/>
              </a:tblGrid>
              <a:tr h="26672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loss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49678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hing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b-NO" sz="1800" u="none" strike="noStrike" dirty="0">
                          <a:effectLst/>
                        </a:rPr>
                        <a:t>0.908516656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>
                          <a:effectLst/>
                        </a:rPr>
                        <a:t>0.772567262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49678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squred_hing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>
                          <a:effectLst/>
                        </a:rPr>
                        <a:t>0.933123821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 dirty="0">
                          <a:effectLst/>
                        </a:rPr>
                        <a:t>0.764395273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563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ROC</a:t>
            </a:r>
            <a:r>
              <a:rPr lang="zh-CN" altLang="en-US" dirty="0" smtClean="0"/>
              <a:t> </a:t>
            </a:r>
            <a:r>
              <a:rPr lang="en-US" altLang="zh-CN" dirty="0" smtClean="0"/>
              <a:t>Curve</a:t>
            </a:r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2314786"/>
            <a:ext cx="451624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000" dirty="0" smtClean="0"/>
              <a:t>The minimum number of samples </a:t>
            </a:r>
          </a:p>
          <a:p>
            <a:pPr lvl="1"/>
            <a:r>
              <a:rPr lang="en-US" sz="2000" dirty="0" smtClean="0"/>
              <a:t>required to split an internal node</a:t>
            </a:r>
          </a:p>
          <a:p>
            <a:endParaRPr lang="en-US" dirty="0"/>
          </a:p>
        </p:txBody>
      </p: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5769775" y="1825625"/>
            <a:ext cx="5168693" cy="374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0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155</Words>
  <Application>Microsoft Macintosh PowerPoint</Application>
  <PresentationFormat>Widescreen</PresentationFormat>
  <Paragraphs>55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</vt:lpstr>
      <vt:lpstr>Calibri Light</vt:lpstr>
      <vt:lpstr>DengXian</vt:lpstr>
      <vt:lpstr>DengXian Light</vt:lpstr>
      <vt:lpstr>Arial</vt:lpstr>
      <vt:lpstr>Office Theme</vt:lpstr>
      <vt:lpstr>Linear SVM</vt:lpstr>
      <vt:lpstr>Linear SVM</vt:lpstr>
      <vt:lpstr>Linear SVM</vt:lpstr>
      <vt:lpstr>Linear SVM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Xia, Congying</dc:creator>
  <cp:lastModifiedBy>Sun Lichao</cp:lastModifiedBy>
  <cp:revision>16</cp:revision>
  <dcterms:created xsi:type="dcterms:W3CDTF">2017-04-23T19:57:35Z</dcterms:created>
  <dcterms:modified xsi:type="dcterms:W3CDTF">2017-04-24T03:22:31Z</dcterms:modified>
</cp:coreProperties>
</file>

<file path=docProps/thumbnail.jpeg>
</file>